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7" r:id="rId2"/>
    <p:sldId id="274" r:id="rId3"/>
    <p:sldId id="287" r:id="rId4"/>
    <p:sldId id="289" r:id="rId5"/>
    <p:sldId id="293" r:id="rId6"/>
    <p:sldId id="290" r:id="rId7"/>
    <p:sldId id="292" r:id="rId8"/>
    <p:sldId id="291" r:id="rId9"/>
    <p:sldId id="295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53D35-17B1-4B6B-831C-E87E9E50D6DF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25BD5-C114-4ADA-86D8-AFB952645B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ФГОС и профессиональный </a:t>
            </a:r>
            <a:r>
              <a:rPr lang="ru-RU" sz="3200" b="1" i="1" dirty="0" smtClean="0">
                <a:solidFill>
                  <a:srgbClr val="FF0000"/>
                </a:solidFill>
              </a:rPr>
              <a:t>стандарт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47800"/>
            <a:ext cx="7467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latin typeface="Mistral" pitchFamily="66" charset="0"/>
              </a:rPr>
              <a:t>    За </a:t>
            </a:r>
            <a:r>
              <a:rPr lang="ru-RU" i="1" dirty="0" smtClean="0">
                <a:latin typeface="Mistral" pitchFamily="66" charset="0"/>
              </a:rPr>
              <a:t>поворотом, в глубине Лесного лога, </a:t>
            </a:r>
            <a:endParaRPr lang="ru-RU" i="1" dirty="0" smtClean="0">
              <a:latin typeface="Mistral" pitchFamily="66" charset="0"/>
            </a:endParaRPr>
          </a:p>
          <a:p>
            <a:pPr>
              <a:buNone/>
            </a:pPr>
            <a:r>
              <a:rPr lang="ru-RU" i="1" dirty="0" smtClean="0">
                <a:latin typeface="Mistral" pitchFamily="66" charset="0"/>
              </a:rPr>
              <a:t> </a:t>
            </a:r>
            <a:r>
              <a:rPr lang="ru-RU" i="1" dirty="0" smtClean="0">
                <a:latin typeface="Mistral" pitchFamily="66" charset="0"/>
              </a:rPr>
              <a:t>   Готово </a:t>
            </a:r>
            <a:r>
              <a:rPr lang="ru-RU" i="1" dirty="0" smtClean="0">
                <a:latin typeface="Mistral" pitchFamily="66" charset="0"/>
              </a:rPr>
              <a:t>будущее мне Верней залога. </a:t>
            </a:r>
          </a:p>
          <a:p>
            <a:pPr>
              <a:buNone/>
            </a:pPr>
            <a:r>
              <a:rPr lang="ru-RU" i="1" dirty="0" smtClean="0">
                <a:latin typeface="Mistral" pitchFamily="66" charset="0"/>
              </a:rPr>
              <a:t>     Его </a:t>
            </a:r>
            <a:r>
              <a:rPr lang="ru-RU" i="1" dirty="0" smtClean="0">
                <a:latin typeface="Mistral" pitchFamily="66" charset="0"/>
              </a:rPr>
              <a:t>уже не втянешь в спор </a:t>
            </a:r>
            <a:endParaRPr lang="ru-RU" i="1" dirty="0" smtClean="0">
              <a:latin typeface="Mistral" pitchFamily="66" charset="0"/>
            </a:endParaRPr>
          </a:p>
          <a:p>
            <a:pPr>
              <a:buNone/>
            </a:pPr>
            <a:r>
              <a:rPr lang="ru-RU" i="1" dirty="0" smtClean="0">
                <a:latin typeface="Mistral" pitchFamily="66" charset="0"/>
              </a:rPr>
              <a:t> </a:t>
            </a:r>
            <a:r>
              <a:rPr lang="ru-RU" i="1" dirty="0" smtClean="0">
                <a:latin typeface="Mistral" pitchFamily="66" charset="0"/>
              </a:rPr>
              <a:t>    И </a:t>
            </a:r>
            <a:r>
              <a:rPr lang="ru-RU" i="1" dirty="0" smtClean="0">
                <a:latin typeface="Mistral" pitchFamily="66" charset="0"/>
              </a:rPr>
              <a:t>не заластишь. </a:t>
            </a:r>
            <a:endParaRPr lang="ru-RU" i="1" dirty="0" smtClean="0">
              <a:latin typeface="Mistral" pitchFamily="66" charset="0"/>
            </a:endParaRPr>
          </a:p>
          <a:p>
            <a:pPr>
              <a:buNone/>
            </a:pPr>
            <a:r>
              <a:rPr lang="ru-RU" i="1" dirty="0" smtClean="0">
                <a:latin typeface="Mistral" pitchFamily="66" charset="0"/>
              </a:rPr>
              <a:t> </a:t>
            </a:r>
            <a:r>
              <a:rPr lang="ru-RU" i="1" dirty="0" smtClean="0">
                <a:latin typeface="Mistral" pitchFamily="66" charset="0"/>
              </a:rPr>
              <a:t>    Оно </a:t>
            </a:r>
            <a:r>
              <a:rPr lang="ru-RU" i="1" dirty="0" smtClean="0">
                <a:latin typeface="Mistral" pitchFamily="66" charset="0"/>
              </a:rPr>
              <a:t>распахнуто как </a:t>
            </a:r>
            <a:r>
              <a:rPr lang="ru-RU" i="1" dirty="0" smtClean="0">
                <a:latin typeface="Mistral" pitchFamily="66" charset="0"/>
              </a:rPr>
              <a:t>бор, </a:t>
            </a:r>
          </a:p>
          <a:p>
            <a:pPr>
              <a:buNone/>
            </a:pPr>
            <a:r>
              <a:rPr lang="ru-RU" i="1" dirty="0" smtClean="0">
                <a:latin typeface="Mistral" pitchFamily="66" charset="0"/>
              </a:rPr>
              <a:t> </a:t>
            </a:r>
            <a:r>
              <a:rPr lang="ru-RU" i="1" dirty="0" smtClean="0">
                <a:latin typeface="Mistral" pitchFamily="66" charset="0"/>
              </a:rPr>
              <a:t>     </a:t>
            </a:r>
            <a:r>
              <a:rPr lang="ru-RU" i="1" dirty="0" err="1" smtClean="0">
                <a:latin typeface="Mistral" pitchFamily="66" charset="0"/>
              </a:rPr>
              <a:t>Всѐ </a:t>
            </a:r>
            <a:r>
              <a:rPr lang="ru-RU" i="1" dirty="0" smtClean="0">
                <a:latin typeface="Mistral" pitchFamily="66" charset="0"/>
              </a:rPr>
              <a:t>вглубь, </a:t>
            </a:r>
            <a:r>
              <a:rPr lang="ru-RU" i="1" dirty="0" err="1" smtClean="0">
                <a:latin typeface="Mistral" pitchFamily="66" charset="0"/>
              </a:rPr>
              <a:t>всѐ </a:t>
            </a:r>
            <a:r>
              <a:rPr lang="ru-RU" i="1" dirty="0" smtClean="0">
                <a:latin typeface="Mistral" pitchFamily="66" charset="0"/>
              </a:rPr>
              <a:t>настежь!</a:t>
            </a:r>
          </a:p>
          <a:p>
            <a:pPr algn="r">
              <a:buNone/>
            </a:pPr>
            <a:r>
              <a:rPr lang="ru-RU" sz="2400" dirty="0" smtClean="0"/>
              <a:t>(</a:t>
            </a:r>
            <a:r>
              <a:rPr lang="ru-RU" sz="2400" dirty="0" smtClean="0"/>
              <a:t>Б. Пастернак</a:t>
            </a:r>
            <a:r>
              <a:rPr lang="ru-RU" sz="2400" dirty="0" smtClean="0"/>
              <a:t>)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ФГОС и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профстандарт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0292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ru-RU" sz="2400" dirty="0" smtClean="0"/>
              <a:t>ФГОС предъявляет требования к результатам образования</a:t>
            </a:r>
          </a:p>
          <a:p>
            <a:pPr>
              <a:spcBef>
                <a:spcPts val="1800"/>
              </a:spcBef>
            </a:pPr>
            <a:r>
              <a:rPr lang="ru-RU" sz="2400" dirty="0" err="1" smtClean="0"/>
              <a:t>Профстандарт</a:t>
            </a:r>
            <a:r>
              <a:rPr lang="ru-RU" sz="2400" dirty="0" smtClean="0"/>
              <a:t> педагога – это требования к профессионализму и личности учителя </a:t>
            </a:r>
          </a:p>
          <a:p>
            <a:pPr>
              <a:spcBef>
                <a:spcPts val="1800"/>
              </a:spcBef>
            </a:pPr>
            <a:r>
              <a:rPr lang="ru-RU" sz="2400" dirty="0" smtClean="0"/>
              <a:t>Одна из двух региональных форм и процедуры аттестации педагогических работников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pPr>
              <a:spcBef>
                <a:spcPts val="1800"/>
              </a:spcBef>
              <a:buNone/>
            </a:pPr>
            <a:r>
              <a:rPr lang="ru-RU" sz="2400" b="1" dirty="0" smtClean="0"/>
              <a:t>     </a:t>
            </a:r>
            <a:r>
              <a:rPr lang="ru-RU" sz="2400" b="1" i="1" dirty="0" smtClean="0"/>
              <a:t>«Описание </a:t>
            </a:r>
            <a:r>
              <a:rPr lang="ru-RU" sz="2400" b="1" i="1" u="sng" dirty="0" smtClean="0"/>
              <a:t>результатов</a:t>
            </a:r>
            <a:r>
              <a:rPr lang="ru-RU" sz="2400" b="1" i="1" dirty="0" smtClean="0"/>
              <a:t> профессиональной педагогической деятельности </a:t>
            </a:r>
            <a:br>
              <a:rPr lang="ru-RU" sz="2400" b="1" i="1" dirty="0" smtClean="0"/>
            </a:br>
            <a:r>
              <a:rPr lang="ru-RU" sz="2400" b="1" i="1" dirty="0" smtClean="0"/>
              <a:t>в соответствии с образовательной программой образовательного учреждения»</a:t>
            </a:r>
            <a:endParaRPr lang="ru-RU" sz="2400" i="1" dirty="0" smtClean="0"/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Профессиональный стандарт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ltGray">
          <a:xfrm>
            <a:off x="381000" y="1371600"/>
            <a:ext cx="8534400" cy="4419600"/>
          </a:xfrm>
          <a:prstGeom prst="roundRect">
            <a:avLst>
              <a:gd name="adj" fmla="val 11921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524000"/>
            <a:ext cx="7848600" cy="415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000" dirty="0" smtClean="0"/>
              <a:t>«</a:t>
            </a:r>
            <a:r>
              <a:rPr lang="ru-RU" sz="2000" dirty="0"/>
              <a:t>Педагог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sz="2000" dirty="0" smtClean="0"/>
              <a:t>)» - приказ Минтруда и социальной защиты РФ от 18 октября 2013 года №544н;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000" dirty="0" err="1" smtClean="0"/>
              <a:t>профстандарт</a:t>
            </a:r>
            <a:r>
              <a:rPr lang="ru-RU" sz="2000" dirty="0" smtClean="0"/>
              <a:t> «Педагог-психолог (психолог в сфере образования)» - приказ Минтруда России от 24.07.2015 N 514н;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000" dirty="0" err="1" smtClean="0"/>
              <a:t>профстандарт</a:t>
            </a:r>
            <a:r>
              <a:rPr lang="ru-RU" sz="2000" dirty="0" smtClean="0"/>
              <a:t> «Педагог дополнительного образования детей и взрослых» - приказ Минтруда России от 08.09.2015 N 613н;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000" dirty="0" smtClean="0"/>
              <a:t> </a:t>
            </a:r>
            <a:r>
              <a:rPr lang="ru-RU" sz="2000" dirty="0" err="1" smtClean="0"/>
              <a:t>профстандарт</a:t>
            </a:r>
            <a:r>
              <a:rPr lang="ru-RU" sz="2000" dirty="0" smtClean="0"/>
              <a:t> «Педагог профессионального обучения, профессионального образования и дополнительного профессионального образования» - приказ Минтруда России от 08.09.2015 N 608н;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000" dirty="0" err="1" smtClean="0"/>
              <a:t>Профстандарт</a:t>
            </a:r>
            <a:r>
              <a:rPr lang="ru-RU" sz="2000" dirty="0" smtClean="0"/>
              <a:t> «Специалист в области воспитания» - приказ Минтруда России от 10.01.2017 N 10н.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1000" y="990600"/>
            <a:ext cx="8305800" cy="3139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 smtClean="0"/>
              <a:t>В настоящее время уже действуют 5 профессиональных стандартов в образовании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0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ru-RU" sz="1200" dirty="0" smtClean="0"/>
              <a:t>В настоящий момент в различной стадии разработки и утверждения находится  около 150 профессиональных стандартов</a:t>
            </a: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2"/>
          <p:cNvSpPr>
            <a:spLocks noChangeArrowheads="1"/>
          </p:cNvSpPr>
          <p:nvPr/>
        </p:nvSpPr>
        <p:spPr bwMode="gray">
          <a:xfrm>
            <a:off x="3124200" y="2819400"/>
            <a:ext cx="2786062" cy="300513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AutoShape 22"/>
          <p:cNvSpPr>
            <a:spLocks noChangeArrowheads="1"/>
          </p:cNvSpPr>
          <p:nvPr/>
        </p:nvSpPr>
        <p:spPr bwMode="gray">
          <a:xfrm>
            <a:off x="152400" y="2743200"/>
            <a:ext cx="2786063" cy="300513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AutoShape 22"/>
          <p:cNvSpPr>
            <a:spLocks noChangeArrowheads="1"/>
          </p:cNvSpPr>
          <p:nvPr/>
        </p:nvSpPr>
        <p:spPr bwMode="gray">
          <a:xfrm>
            <a:off x="6172200" y="2743200"/>
            <a:ext cx="2786062" cy="300513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Область применения профессионального стандарта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 rot="10800000">
            <a:off x="1447800" y="1676400"/>
            <a:ext cx="5867400" cy="714375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gray">
          <a:xfrm>
            <a:off x="381000" y="3505200"/>
            <a:ext cx="2362200" cy="8397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/>
              <a:t>при приеме на работу в образовательное </a:t>
            </a:r>
            <a:r>
              <a:rPr lang="ru-RU" dirty="0" smtClean="0"/>
              <a:t>учреждение</a:t>
            </a:r>
            <a:endParaRPr lang="ru-RU" dirty="0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gray">
          <a:xfrm>
            <a:off x="3276600" y="3048000"/>
            <a:ext cx="2514600" cy="24468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1700" dirty="0"/>
              <a:t>при проведении аттестации педагогов образовательных учреждений региональными органами исполнительной власти, осуществляющими управление в сфере </a:t>
            </a:r>
            <a:r>
              <a:rPr lang="ru-RU" sz="1700" dirty="0" smtClean="0"/>
              <a:t>образования</a:t>
            </a:r>
            <a:endParaRPr lang="ru-RU" sz="17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00800" y="3200401"/>
            <a:ext cx="2362200" cy="21852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700" dirty="0"/>
              <a:t>при проведении аттестации педагогов самими образовательными организациями, в случае предоставления им соответствующих 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Профессиональный стандарт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648200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  <a:buNone/>
            </a:pPr>
            <a:r>
              <a:rPr lang="ru-RU" altLang="ru-RU" sz="2400" b="1" i="1" dirty="0" smtClean="0"/>
              <a:t>5 новых компетенций:</a:t>
            </a:r>
          </a:p>
          <a:p>
            <a:pPr>
              <a:spcBef>
                <a:spcPts val="1800"/>
              </a:spcBef>
            </a:pPr>
            <a:r>
              <a:rPr lang="ru-RU" altLang="ru-RU" sz="2400" dirty="0" smtClean="0"/>
              <a:t>Работа с одаренными учащимися</a:t>
            </a:r>
          </a:p>
          <a:p>
            <a:r>
              <a:rPr lang="ru-RU" altLang="ru-RU" sz="2400" dirty="0" smtClean="0"/>
              <a:t>Работа в условиях реализации программ инклюзивного образования</a:t>
            </a:r>
          </a:p>
          <a:p>
            <a:r>
              <a:rPr lang="ru-RU" altLang="ru-RU" sz="2400" dirty="0" smtClean="0"/>
              <a:t>Преподавание русского языка учащимся, для которых он не является родным</a:t>
            </a:r>
          </a:p>
          <a:p>
            <a:r>
              <a:rPr lang="ru-RU" altLang="ru-RU" sz="2400" dirty="0" smtClean="0"/>
              <a:t>Работа с учащимися, имеющими проблемы в развитии</a:t>
            </a:r>
          </a:p>
          <a:p>
            <a:r>
              <a:rPr lang="ru-RU" altLang="ru-RU" sz="2400" dirty="0" smtClean="0"/>
              <a:t>Работа с </a:t>
            </a:r>
            <a:r>
              <a:rPr lang="ru-RU" altLang="ru-RU" sz="2400" dirty="0" err="1" smtClean="0"/>
              <a:t>девиантными</a:t>
            </a:r>
            <a:r>
              <a:rPr lang="ru-RU" altLang="ru-RU" sz="2400" dirty="0" smtClean="0"/>
              <a:t>, зависимыми, социально запущенными и социально уязвимыми учащимися, имеющими серьезные отклонения в поведении</a:t>
            </a:r>
            <a:endParaRPr lang="ru-RU" alt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Профессиональный стандарт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2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ru-RU" sz="2400" dirty="0" smtClean="0"/>
              <a:t>Профессиональный стандарт - характеристика квалификации, необходимой работнику для осуществления профессиональной деятельности. 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В </a:t>
            </a:r>
            <a:r>
              <a:rPr lang="ru-RU" sz="2400" dirty="0" err="1" smtClean="0"/>
              <a:t>Профстандарте</a:t>
            </a:r>
            <a:r>
              <a:rPr lang="ru-RU" sz="2400" dirty="0" smtClean="0"/>
              <a:t> педагога определены две обобщенные трудовые функции: 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 - педагогическая деятельность по проектированию и реализации образовательного процесса 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 - педагогическая деятельность по проектированию и реализации основной образовательной программы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 Каждая из обобщенных трудовых функций делится на функции, отражающие квалификацию педагогов в обучении, воспитании, развитии обучающихся; разработке и реализации образовательных программ по уровням образования.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Профессиональный стандарт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>
            <a:normAutofit/>
          </a:bodyPr>
          <a:lstStyle/>
          <a:p>
            <a:pPr lvl="0" algn="ctr">
              <a:spcBef>
                <a:spcPts val="1800"/>
              </a:spcBef>
              <a:buNone/>
            </a:pPr>
            <a:r>
              <a:rPr lang="ru-RU" sz="2400" b="1" i="1" dirty="0" smtClean="0"/>
              <a:t>Обучение: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Иметь </a:t>
            </a:r>
            <a:r>
              <a:rPr lang="ru-RU" sz="2400" dirty="0" smtClean="0"/>
              <a:t>высшее </a:t>
            </a:r>
            <a:r>
              <a:rPr lang="ru-RU" sz="2400" dirty="0" smtClean="0"/>
              <a:t>образование</a:t>
            </a:r>
            <a:endParaRPr lang="ru-RU" sz="2400" dirty="0" smtClean="0"/>
          </a:p>
          <a:p>
            <a:pPr>
              <a:spcBef>
                <a:spcPts val="600"/>
              </a:spcBef>
            </a:pPr>
            <a:r>
              <a:rPr lang="ru-RU" sz="2400" dirty="0" smtClean="0"/>
              <a:t>Демонстрировать </a:t>
            </a:r>
            <a:r>
              <a:rPr lang="ru-RU" sz="2400" dirty="0" smtClean="0"/>
              <a:t>знание предмета и программы обучения</a:t>
            </a:r>
            <a:endParaRPr lang="ru-RU" sz="2400" dirty="0" smtClean="0"/>
          </a:p>
          <a:p>
            <a:pPr lvl="0">
              <a:spcBef>
                <a:spcPts val="600"/>
              </a:spcBef>
            </a:pPr>
            <a:r>
              <a:rPr lang="ru-RU" sz="2400" dirty="0" smtClean="0"/>
              <a:t>Планирование </a:t>
            </a:r>
            <a:r>
              <a:rPr lang="ru-RU" sz="2400" dirty="0" smtClean="0"/>
              <a:t>и проведение учебных занятий</a:t>
            </a:r>
          </a:p>
          <a:p>
            <a:pPr lvl="0"/>
            <a:r>
              <a:rPr lang="ru-RU" sz="2400" dirty="0" smtClean="0"/>
              <a:t>Систематический анализ эффективности учебных занятий и подходов к обучению</a:t>
            </a:r>
          </a:p>
          <a:p>
            <a:pPr lvl="0"/>
            <a:r>
              <a:rPr lang="ru-RU" sz="2400" dirty="0" smtClean="0"/>
              <a:t>Владение формами и методами обучения, выходящими за рамки уроков: лабораторные эксперименты, полевая практика и т.п.</a:t>
            </a:r>
          </a:p>
          <a:p>
            <a:pPr lvl="0"/>
            <a:r>
              <a:rPr lang="ru-RU" sz="2400" dirty="0" smtClean="0"/>
              <a:t>Умение объективно оценивать знания учеников, используя разные формы и методы контроля</a:t>
            </a:r>
          </a:p>
          <a:p>
            <a:pPr lvl="0"/>
            <a:r>
              <a:rPr lang="ru-RU" sz="2400" dirty="0" smtClean="0"/>
              <a:t>Владение ИКТ-компетенциями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Профессиональный стандарт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29200"/>
          </a:xfrm>
        </p:spPr>
        <p:txBody>
          <a:bodyPr>
            <a:normAutofit fontScale="85000" lnSpcReduction="10000"/>
          </a:bodyPr>
          <a:lstStyle/>
          <a:p>
            <a:pPr lvl="0" algn="ctr">
              <a:spcBef>
                <a:spcPts val="1800"/>
              </a:spcBef>
              <a:buNone/>
            </a:pPr>
            <a:r>
              <a:rPr lang="ru-RU" sz="2400" b="1" i="1" dirty="0" smtClean="0"/>
              <a:t>Воспитание: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cs typeface="Times New Roman" panose="02020603050405020304" pitchFamily="18" charset="0"/>
              </a:rPr>
              <a:t>Умение ставить </a:t>
            </a:r>
            <a:r>
              <a:rPr lang="ru-RU" sz="2400" dirty="0" smtClean="0">
                <a:cs typeface="Times New Roman" panose="02020603050405020304" pitchFamily="18" charset="0"/>
              </a:rPr>
              <a:t>воспитательные цели, </a:t>
            </a:r>
            <a:r>
              <a:rPr lang="ru-RU" sz="2400" b="1" dirty="0" smtClean="0">
                <a:cs typeface="Times New Roman" panose="02020603050405020304" pitchFamily="18" charset="0"/>
              </a:rPr>
              <a:t>способствующие развитию учеников, независимо от их происхождения, способностей и характера</a:t>
            </a:r>
            <a:r>
              <a:rPr lang="ru-RU" sz="2400" dirty="0" smtClean="0">
                <a:cs typeface="Times New Roman" panose="02020603050405020304" pitchFamily="18" charset="0"/>
              </a:rPr>
              <a:t>, постоянно искать педагогические пути их достижения.</a:t>
            </a:r>
            <a:endParaRPr lang="ru-RU" sz="2400" dirty="0" smtClean="0"/>
          </a:p>
          <a:p>
            <a:pPr lvl="0">
              <a:spcBef>
                <a:spcPts val="600"/>
              </a:spcBef>
            </a:pPr>
            <a:r>
              <a:rPr lang="ru-RU" sz="2400" dirty="0" smtClean="0"/>
              <a:t>Владение </a:t>
            </a:r>
            <a:r>
              <a:rPr lang="ru-RU" sz="2400" dirty="0" smtClean="0"/>
              <a:t>методами организации экскурсий, походов и экспедиций, а также музейной педагогики</a:t>
            </a:r>
          </a:p>
          <a:p>
            <a:pPr lvl="0"/>
            <a:r>
              <a:rPr lang="ru-RU" sz="2400" dirty="0" smtClean="0"/>
              <a:t>Проектирование и создание ситуации, развивающей эмоционально-ценностную сферу ребенка</a:t>
            </a:r>
          </a:p>
          <a:p>
            <a:pPr lvl="0"/>
            <a:r>
              <a:rPr lang="ru-RU" sz="2400" dirty="0" smtClean="0"/>
              <a:t>Умение создавать в учебных группах разновозрастные детско-взрослые общности обучающихся, их родителей и педагогических работников </a:t>
            </a:r>
          </a:p>
          <a:p>
            <a:pPr lvl="0"/>
            <a:r>
              <a:rPr lang="ru-RU" sz="2400" dirty="0" smtClean="0"/>
              <a:t>Построение воспитательной деятельности с помощью культурных различий и индивидуальных особенностей</a:t>
            </a:r>
          </a:p>
          <a:p>
            <a:pPr lvl="0"/>
            <a:r>
              <a:rPr lang="ru-RU" sz="2400" dirty="0" smtClean="0"/>
              <a:t>Умение находить ценностный аспект учебного знания и информации</a:t>
            </a:r>
          </a:p>
          <a:p>
            <a:r>
              <a:rPr lang="ru-RU" sz="2400" dirty="0" smtClean="0"/>
              <a:t>Защищать достоинство и интересы обучающихся, помогать детям, оказавшимся в конфликтной ситуации и/или неблагоприятных условиях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Профессиональный стандарт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29200"/>
          </a:xfrm>
        </p:spPr>
        <p:txBody>
          <a:bodyPr>
            <a:normAutofit fontScale="92500" lnSpcReduction="10000"/>
          </a:bodyPr>
          <a:lstStyle/>
          <a:p>
            <a:pPr lvl="0" algn="ctr">
              <a:spcBef>
                <a:spcPts val="1800"/>
              </a:spcBef>
              <a:buNone/>
            </a:pPr>
            <a:r>
              <a:rPr lang="ru-RU" sz="2400" b="1" i="1" dirty="0" smtClean="0"/>
              <a:t>Развитие:</a:t>
            </a:r>
          </a:p>
          <a:p>
            <a:pPr lvl="0">
              <a:spcBef>
                <a:spcPts val="1800"/>
              </a:spcBef>
            </a:pPr>
            <a:r>
              <a:rPr lang="ru-RU" sz="2400" dirty="0" smtClean="0"/>
              <a:t>Выявление в ходе наблюдения поведенческих и личностных проблем обучающихся, связанных с особенностями их развития</a:t>
            </a:r>
          </a:p>
          <a:p>
            <a:pPr lvl="0"/>
            <a:r>
              <a:rPr lang="ru-RU" sz="2400" dirty="0" smtClean="0"/>
              <a:t>Применение инструментария и методов диагностики и оценки показателей уровня и динамики развития ребенка</a:t>
            </a:r>
          </a:p>
          <a:p>
            <a:r>
              <a:rPr lang="ru-RU" sz="2400" dirty="0" smtClean="0"/>
              <a:t>Освоение и адекватное применение специальных технологий и методов, позволяющих проводить коррекционно-развивающую работу</a:t>
            </a:r>
          </a:p>
          <a:p>
            <a:r>
              <a:rPr lang="ru-RU" sz="2400" dirty="0" smtClean="0"/>
              <a:t>Понимание документации специалистов (психологов, дефектологов, логопедов и т.д.) </a:t>
            </a:r>
          </a:p>
          <a:p>
            <a:r>
              <a:rPr lang="ru-RU" sz="2400" dirty="0" smtClean="0"/>
              <a:t>Оценивание образовательных результатов, а также мониторинг личностных характеристик</a:t>
            </a:r>
          </a:p>
          <a:p>
            <a:pPr lvl="0"/>
            <a:r>
              <a:rPr lang="ru-RU" sz="2400" dirty="0" smtClean="0"/>
              <a:t>Формирование системы регуляции поведения и деятельности обучающихся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ФГОС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5181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2400" dirty="0" smtClean="0"/>
              <a:t>Системно-деятельностный подход как методологическая основа стандарта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/>
              <a:t>    - какие технологии, способы работы применяются?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- на какие группы результатов направлены (личностные, метапредметные, предметные)?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- как проявляются (описываются, анализируются) данные результаты</a:t>
            </a:r>
            <a:r>
              <a:rPr lang="ru-RU" sz="2400" dirty="0" smtClean="0"/>
              <a:t>?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ООП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- как деятельность педагога (методическая тема, применяемые технологии, планируемые результаты) соотносится с задачами ООП школы? 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573</Words>
  <Application>Microsoft Office PowerPoint</Application>
  <PresentationFormat>Экран (4:3)</PresentationFormat>
  <Paragraphs>76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ФГОС и профессиональный стандарт</vt:lpstr>
      <vt:lpstr>Профессиональный стандарт</vt:lpstr>
      <vt:lpstr>Область применения профессионального стандарта</vt:lpstr>
      <vt:lpstr>Профессиональный стандарт</vt:lpstr>
      <vt:lpstr>Профессиональный стандарт</vt:lpstr>
      <vt:lpstr>Профессиональный стандарт</vt:lpstr>
      <vt:lpstr>Профессиональный стандарт</vt:lpstr>
      <vt:lpstr>Профессиональный стандарт</vt:lpstr>
      <vt:lpstr>ФГОС</vt:lpstr>
      <vt:lpstr>ФГОС и профстандарт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как ресурс перехода к новому профессиональному качеству педагога </dc:title>
  <dc:creator>Metodist</dc:creator>
  <cp:lastModifiedBy>Metodist</cp:lastModifiedBy>
  <cp:revision>106</cp:revision>
  <dcterms:created xsi:type="dcterms:W3CDTF">2017-10-04T05:40:23Z</dcterms:created>
  <dcterms:modified xsi:type="dcterms:W3CDTF">2017-10-19T06:03:40Z</dcterms:modified>
</cp:coreProperties>
</file>