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2" r:id="rId2"/>
    <p:sldId id="256" r:id="rId3"/>
    <p:sldId id="297" r:id="rId4"/>
    <p:sldId id="356" r:id="rId5"/>
    <p:sldId id="357" r:id="rId6"/>
    <p:sldId id="298" r:id="rId7"/>
    <p:sldId id="315" r:id="rId8"/>
    <p:sldId id="329" r:id="rId9"/>
    <p:sldId id="330" r:id="rId10"/>
    <p:sldId id="358" r:id="rId11"/>
    <p:sldId id="307" r:id="rId12"/>
    <p:sldId id="319" r:id="rId13"/>
    <p:sldId id="320" r:id="rId14"/>
    <p:sldId id="340" r:id="rId15"/>
    <p:sldId id="321" r:id="rId16"/>
    <p:sldId id="334" r:id="rId17"/>
    <p:sldId id="322" r:id="rId18"/>
    <p:sldId id="359" r:id="rId19"/>
    <p:sldId id="325" r:id="rId20"/>
    <p:sldId id="336" r:id="rId21"/>
    <p:sldId id="339" r:id="rId22"/>
    <p:sldId id="323" r:id="rId23"/>
    <p:sldId id="324" r:id="rId24"/>
    <p:sldId id="335" r:id="rId25"/>
    <p:sldId id="333" r:id="rId26"/>
    <p:sldId id="343" r:id="rId27"/>
    <p:sldId id="353" r:id="rId28"/>
    <p:sldId id="354" r:id="rId29"/>
    <p:sldId id="355" r:id="rId30"/>
    <p:sldId id="327" r:id="rId31"/>
    <p:sldId id="316" r:id="rId32"/>
    <p:sldId id="338" r:id="rId33"/>
    <p:sldId id="360" r:id="rId34"/>
    <p:sldId id="361" r:id="rId35"/>
    <p:sldId id="362" r:id="rId36"/>
    <p:sldId id="33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96AFD-10A8-48BD-A35C-5E8DD80B82BE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CAF9F-A2C6-42CB-9D80-4074FEC42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AF9F-A2C6-42CB-9D80-4074FEC42FB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4824536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НЮРНБЕРГСКИЙ ПРОЦЕСС – СУД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ИСТОРИИ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Нацисты обвинялись 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800" dirty="0" smtClean="0"/>
              <a:t>Преступлениях против мира</a:t>
            </a:r>
          </a:p>
          <a:p>
            <a:r>
              <a:rPr lang="ru-RU" sz="2800" dirty="0" smtClean="0"/>
              <a:t>Военных преступлениях</a:t>
            </a:r>
          </a:p>
          <a:p>
            <a:r>
              <a:rPr lang="ru-RU" sz="2800" dirty="0" smtClean="0"/>
              <a:t>Преступлениях против человечности</a:t>
            </a:r>
          </a:p>
          <a:p>
            <a:endParaRPr lang="ru-RU" dirty="0"/>
          </a:p>
        </p:txBody>
      </p:sp>
      <p:pic>
        <p:nvPicPr>
          <p:cNvPr id="4" name="Рисунок 3" descr="20090506073859%21Defendants_in_the_dock_at_nuremberg_tri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7"/>
            <a:ext cx="3948398" cy="310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efendants_in_the_dock_at_nuremberg_tri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3929090" cy="309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61004" y="6346488"/>
            <a:ext cx="200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Подсудимые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3181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1.Планы нацистской партии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нацистского контроля для агрессии против иностранных государств.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Агрессивные действия против Австрии и Чехословакии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Нападение на Польшу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Агрессивная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война против всего мира (1939—1945).Вторжение Германии на территорию СССР в нарушение пакта о ненападении от 23 августа1939 года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Сотрудничество с Италией и Японией и война против США  (ноябрь 1936 года — декабрь 1941 года).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215866" y="3931928"/>
          <a:ext cx="441960" cy="1280160"/>
        </p:xfrm>
        <a:graphic>
          <a:graphicData uri="http://schemas.openxmlformats.org/drawingml/2006/table">
            <a:tbl>
              <a:tblPr/>
              <a:tblGrid>
                <a:gridCol w="116840"/>
                <a:gridCol w="116840"/>
                <a:gridCol w="208280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 fontAlgn="ctr"/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2132" y="3143248"/>
            <a:ext cx="3571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943475" cy="3643338"/>
          </a:xfrm>
          <a:prstGeom prst="rect">
            <a:avLst/>
          </a:prstGeom>
          <a:noFill/>
        </p:spPr>
      </p:pic>
      <p:pic>
        <p:nvPicPr>
          <p:cNvPr id="6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657755" cy="3571900"/>
          </a:xfrm>
          <a:prstGeom prst="rect">
            <a:avLst/>
          </a:prstGeom>
          <a:noFill/>
        </p:spPr>
      </p:pic>
      <p:pic>
        <p:nvPicPr>
          <p:cNvPr id="67590" name="Picture 6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000396" cy="3000396"/>
          </a:xfrm>
          <a:prstGeom prst="rect">
            <a:avLst/>
          </a:prstGeom>
          <a:noFill/>
        </p:spPr>
      </p:pic>
      <p:pic>
        <p:nvPicPr>
          <p:cNvPr id="67592" name="Picture 8" descr="http://www.annefrankguide.net/en-us/content/5_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71942"/>
            <a:ext cx="2795566" cy="2428892"/>
          </a:xfrm>
          <a:prstGeom prst="rect">
            <a:avLst/>
          </a:prstGeom>
          <a:noFill/>
        </p:spPr>
      </p:pic>
      <p:pic>
        <p:nvPicPr>
          <p:cNvPr id="9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643314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28605"/>
            <a:ext cx="84296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2.Преступления против мира.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/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обвиняемые и различные другие лица в течение ряда лет до 8 мая 1945 года участвовали в планировании, подготовке, развязывании и ведении агрессивных войн, которые также являлись войнами в нарушение международных договоров, соглашений и обязательств: против Польши - 1 сентября 1939 года, против Соединенного Королевства и Франции - 3 сентября 1939 года, против Дании и Норвегии - 9 апреля 1940 года, против Бельгии, Нидерландов, Люксембурга - 10 мая 1940 года, против Югославии и Греции - 6 апреля 1941 года, против СССР - 22 июня 1941 года, против США - 11 декабря 1941 года.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ww2incolor.com/d/65540-2/Polish-civiliansEXECU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929090" cy="2714644"/>
          </a:xfrm>
          <a:prstGeom prst="rect">
            <a:avLst/>
          </a:prstGeom>
          <a:noFill/>
        </p:spPr>
      </p:pic>
      <p:pic>
        <p:nvPicPr>
          <p:cNvPr id="7" name="Picture 2" descr="http://ic.pics.livejournal.com/stevekyiv/29332183/678185/678185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14752"/>
            <a:ext cx="4071966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4500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мировая война была самой кровавой, масштабной и разрушительной в истории человечества. Она продолжалась 2194 дня, в ней приняло участие 61 государство мира, при этом 40 из них были непосредственной ареной военных действий.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Площадь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территорий, на которых шли бои составляла  22 млн. кв. км.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Фото: 6471-29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214842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28605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Ужасы войны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57232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Число ее жертв до сих пор уточняется, приближаясь к 100 млн. убитых и раненых. Наибольшие потери понес СССР (около 27 млн. человек).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овентри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7356" y="3286124"/>
            <a:ext cx="535785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Вторая Мировая в Тихом океане (105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8"/>
            <a:ext cx="4143404" cy="3143272"/>
          </a:xfrm>
          <a:prstGeom prst="rect">
            <a:avLst/>
          </a:prstGeom>
          <a:noFill/>
        </p:spPr>
      </p:pic>
      <p:pic>
        <p:nvPicPr>
          <p:cNvPr id="4" name="Picture 4" descr="http://pics2.pokazuha.ru/p442/9/r/6304479i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92909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Военные расходы и военные убытки составили 4 триллиона долларов. Материальные затраты достигли 60—70 % национального дохода воевавших государств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Рудольф Гесс, заместитель А.Гитлера по партии, подсудимый Нюрнбергского процесса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М.Борман, Р.Гесс, Р.Лей в 1935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214710" cy="2505075"/>
          </a:xfrm>
          <a:prstGeom prst="rect">
            <a:avLst/>
          </a:prstGeom>
          <a:noFill/>
        </p:spPr>
      </p:pic>
      <p:pic>
        <p:nvPicPr>
          <p:cNvPr id="8196" name="Picture 4" descr="http://www.hrono.ru/img/vov/gess_rud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2500330" cy="3071834"/>
          </a:xfrm>
          <a:prstGeom prst="rect">
            <a:avLst/>
          </a:prstGeom>
          <a:noFill/>
        </p:spPr>
      </p:pic>
      <p:pic>
        <p:nvPicPr>
          <p:cNvPr id="8198" name="Picture 6" descr="http://www.hrono.ru/img/vov/gitl_g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307183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8136904" cy="108599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Century Schoolbook" pitchFamily="18" charset="0"/>
              </a:rPr>
              <a:t>Фридрих Паулюс</a:t>
            </a:r>
            <a:r>
              <a:rPr lang="ru-RU" sz="2400" dirty="0" smtClean="0"/>
              <a:t> – фельдмаршал; во время битвы под Сталинградом его армия, насчитывающая 300 тыс. человек, была взята в плен.</a:t>
            </a:r>
          </a:p>
          <a:p>
            <a:endParaRPr lang="ru-RU" dirty="0"/>
          </a:p>
        </p:txBody>
      </p:sp>
      <p:pic>
        <p:nvPicPr>
          <p:cNvPr id="5" name="Содержимое 3" descr="2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52" r="7252"/>
          <a:stretch>
            <a:fillRect/>
          </a:stretch>
        </p:blipFill>
        <p:spPr>
          <a:xfrm>
            <a:off x="2195513" y="404813"/>
            <a:ext cx="4248150" cy="49688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3.Военные преступления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Убийства и жестокое обращение с гражданским населением на оккупированных территориях и в открытом море.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Увод гражданского населения оккупированных территорий в рабство и для других целей.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Убийства и жестокое обращение с военнопленными и военнослужащими стран, с которыми Германия находилась в состоянии войны, а также с лицами, находившимися в плавании в открытом море.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Бесцельные разрушения больших и малых городов и деревень, опустошения, не оправданные военной необходимостью.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Германизация оккупированных территорий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3"/>
            <a:ext cx="5143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Нюрнбергский процесс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 судебный процесс над бывшими руководителями 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гитлеровской Германии. Проходил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ноября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1945г.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по 1октября 1946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Международном военном трибунале в 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Нюрнберге 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Германия), располагавшемся в «Зале 600» здания суда присяжных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upload.wikimedia.org/wikipedia/commons/thumb/b/b6/%D0%97%D0%B4%D0%B0%D0%BD%D0%B8%D0%B5_%D1%81%D1%83%D0%B4%D0%B0_%D0%BF%D1%80%D0%B8%D1%81%D1%8F%D0%B6%D0%BD%D1%8B%D1%85.%D0%9D%D1%8E%D1%80%D0%BD%D0%B1%D0%B5%D1%80%D0%B3.jpg/200px-%D0%97%D0%B4%D0%B0%D0%BD%D0%B8%D0%B5_%D1%81%D1%83%D0%B4%D0%B0_%D0%BF%D1%80%D0%B8%D1%81%D1%8F%D0%B6%D0%BD%D1%8B%D1%85.%D0%9D%D1%8E%D1%80%D0%BD%D0%B1%D0%B5%D1%80%D0%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66"/>
            <a:ext cx="342902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528638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Здание суда присяжных. Нюрнберг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50070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 на трибуне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0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Геринг, «нацист № 2», подсудимый Нюрнбергского процесса.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Гитлер, Геббельс, Гери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929090" cy="3857652"/>
          </a:xfrm>
          <a:prstGeom prst="rect">
            <a:avLst/>
          </a:prstGeom>
          <a:noFill/>
        </p:spPr>
      </p:pic>
      <p:pic>
        <p:nvPicPr>
          <p:cNvPr id="10" name="Picture 2" descr="http://www.hrono.ru/img/vov/gering_tr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571900" cy="39290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14876" y="542926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А.Гитлер , Г.Геринг на митинге.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Г.Геринг во время Нюрнбергского процес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79105"/>
            <a:ext cx="2808312" cy="3333665"/>
          </a:xfrm>
          <a:prstGeom prst="rect">
            <a:avLst/>
          </a:prstGeom>
          <a:noFill/>
        </p:spPr>
      </p:pic>
      <p:pic>
        <p:nvPicPr>
          <p:cNvPr id="5" name="Picture 9" descr="http://waralbum.ru/wp-content/uploads/yapb_cache/9d3b5a6140083907868130c7635d0b3d1f867384629d42bf945ab6e7ff664c92.39664dly7nmscw0sk8s0c4scg.a4c4bbbo8s0s8gkgs4ksg8ckc.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71678"/>
            <a:ext cx="4000528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 на заседании суда в Нюрнберге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35846"/>
            <a:ext cx="87154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Обвинения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 человечности.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обвиняемые совершили преступления против человечности в период с 1939 года по 8 мая 1945 года в Германии и на территориях, оккупированных германскими вооруженными силами .Обвиняемые проводили политику преследования, репрессий и истребления тех граждан, которые были врагами нацистского правительства, нацисты бросали в тюрьмы людей без судебного процесса, содержали их в так называемом "предварительном заключении" и концентрационных лагерях, подвергали их преследованиям, унижениям, порабощению, пыткам, убивали их.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topwar.ru/uploads/posts/2012-09/1347159672_nara___531275.cx1q1k8iokgk0gswok0c8sgo4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4049950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428604"/>
            <a:ext cx="90364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Почти половину общих потерь составили потери гражданского населения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Концлагеря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im2-tub-ru.yandex.net/i?id=330786910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85992"/>
            <a:ext cx="3857652" cy="371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http://www.ushmm.org/lcmedia/photo/lc/image/19/19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071966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357694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Советские военнопленные в концентрационном лагере Маутхаузен. Австрия, январь 1942 года.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ushmm.org/lcmedia/photo/lc/image/03/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14340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357694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Человеческие останки, найденные в крематории концентрационного лагеря Дахау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://waralbum.ru/wp-content/uploads/yapb_cache/vov_1941_1945_1000_406.2k1iliif4nggo44gcg4w048ss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929090" cy="3933820"/>
          </a:xfrm>
          <a:prstGeom prst="rect">
            <a:avLst/>
          </a:prstGeom>
          <a:noFill/>
        </p:spPr>
      </p:pic>
      <p:pic>
        <p:nvPicPr>
          <p:cNvPr id="6" name="Picture 2" descr="http://www.vovfoto.ru/_ph/7/2/731949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4000528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800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Убийства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мирных граждан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Угон гражданского населения на работу  в Германию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im4-tub-ru.yandex.net/i?id=383634095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4071966" cy="4000518"/>
          </a:xfrm>
          <a:prstGeom prst="rect">
            <a:avLst/>
          </a:prstGeom>
          <a:noFill/>
        </p:spPr>
      </p:pic>
      <p:pic>
        <p:nvPicPr>
          <p:cNvPr id="13316" name="Picture 4" descr="http://im1-tub-ru.yandex.net/i?id=12697257-3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14554"/>
            <a:ext cx="392909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4286280" cy="4314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Немецкие преступники из концлагеря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Бельзене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начальник концлагеря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И.Крамер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главный доктор концлагеря Ф.Клейн, начальник барака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П.Вейнгарт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Г.Крафт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4071966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4929198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Начальник Генерального штаба вермахта генерал от инфантерии Альфред фон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Иодль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000528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929198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Подсудимый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В.Функ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скамье подсудимых во время Нюрнбергского процесса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5"/>
            <a:ext cx="4143404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4929198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Уполномоченный по трудоиспользованию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Ф.Заукель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начальник штаба ОКВ генерал-фельдмаршал Вильгельм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Кейтель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i029.radikal.ru/0805/1a/21d21fd08d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871914" cy="43624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214951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 Розенберг -главный идеолог нацизма,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рейхсминистр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делам оккупированных восточных территорий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143372" y="5214951"/>
            <a:ext cx="485778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Главнокомандующий военно-морскими силами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гросс-адмирал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Дениц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Нюрнбергский процесс. 96 ФОТО.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428628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Вскоре после завершения войны страны-победительницы СССР, США, Великобритания и Франция в ходе лондонской конференции утвердили Соглашение о создании Международного военного трибунала и его Устава, принципы которого Генеральная Ассамблея ООН утвердила как общепризнанные в борьбе с преступлениями против человечества. 29 августа 1945 года был опубликован список главных военных преступников, включавший 24 видных нациста.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42604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450057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Советский караул заступает на смену у здания суда.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001056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 на скамью подсудимых Нюрнбергского процесса во время оглашения приговора. 01.10.1946 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836712"/>
            <a:ext cx="835824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Приговор</a:t>
            </a:r>
          </a:p>
          <a:p>
            <a:pPr algn="ctr">
              <a:lnSpc>
                <a:spcPct val="90000"/>
              </a:lnSpc>
              <a:defRPr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смертной казни через повешение: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Геринга, Риббентропа,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Кейтеля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Кальтенбруннера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Розенберга, Франка,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Штрейхера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Заукеля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Зейсс-Инкварта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Бормана (заочно), Йодля.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пожизненному заключению: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Гесса,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Редера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20 годам тюремного заключения: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Шираха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Шпеера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15 годам тюремного заключения: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Нейрата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10 годам тюремного заключения: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Дёница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Оправданы: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Шахт.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Трибунал признал преступными организации СС, СД, СА, Гестапо и руководящий состав нацистской партии.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и выводы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Нюрнбергский процесс явился одним из наиболее важных политико-правовых итогов разгрома нацистской Германии. Вынеся обвинительный приговор главным нацистским преступникам, Международный военный трибунал признал агрессию тягчайшим преступлением международного характера. Нюрнбергский процесс иногда называют «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Судом истории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поскольку он оказал существенное влияние на окончательный разгром нацизма.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Нюрнберге осудили не просто военных преступников. Пусть даже главных. И суд не закончился в тот момент, когда палач накинул петлю на шею последнего из подсудимых, приговоренных Международным военным трибуналом к смертной казни. В Нюрнберге судили фашизм – политическую систему открытой террористической диктатуры, идеологию, с ярко выраженной античеловеческой направленностью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834880" cy="53614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Преступления против человечества не имеют срока давности. В 2009 году в Америке был найден один из пособников фашистов, Иван </a:t>
            </a:r>
            <a:r>
              <a:rPr lang="ru-RU" dirty="0" err="1" smtClean="0"/>
              <a:t>Демьянюк</a:t>
            </a:r>
            <a:r>
              <a:rPr lang="ru-RU" dirty="0" smtClean="0"/>
              <a:t>. Заведено дело, по которому его осудили за преступления, совершенные в годы Второй Мировой Войны. </a:t>
            </a:r>
            <a:r>
              <a:rPr lang="ru-RU" dirty="0" err="1" smtClean="0"/>
              <a:t>Демьянюку</a:t>
            </a:r>
            <a:r>
              <a:rPr lang="ru-RU" dirty="0" smtClean="0"/>
              <a:t> на сегодняшний день 89 лет. Но его преступления доказаны, и он осужден.</a:t>
            </a:r>
          </a:p>
          <a:p>
            <a:endParaRPr lang="ru-RU" dirty="0"/>
          </a:p>
        </p:txBody>
      </p:sp>
      <p:pic>
        <p:nvPicPr>
          <p:cNvPr id="7" name="Содержимое 6" descr="Демьянюк Ива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548681"/>
            <a:ext cx="3528392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емьянюк 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34563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84168" y="619899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Иван </a:t>
            </a:r>
            <a:r>
              <a:rPr lang="ru-RU" dirty="0" err="1" smtClean="0">
                <a:latin typeface="Century Schoolbook" pitchFamily="18" charset="0"/>
              </a:rPr>
              <a:t>Демьянюк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  <a:t>Помните, какой ценой завоеваны свобода, счастье и независимость </a:t>
            </a:r>
            <a:b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  <a:t>нашей Родины!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DSCN1094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975"/>
            <a:ext cx="4392488" cy="54006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00192" y="3105835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Памятник </a:t>
            </a:r>
          </a:p>
          <a:p>
            <a:r>
              <a:rPr lang="ru-RU" dirty="0" smtClean="0">
                <a:latin typeface="Century Schoolbook" pitchFamily="18" charset="0"/>
              </a:rPr>
              <a:t>«Родина-мать зовет»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5011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http://www.hrono.ru/biograf/bio_g/gering2.php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http://mil-history.livejournal.com/1257035.html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http://waralbum.ru/category/stories/war_criminals/nuremberg_trial/page/2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http://pravo.ru/process/view/466/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http://www.hrono.ru/dokum/194_dok/1945nurn.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http://slice-of-ice.livejournal.com/243322.html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http://www.protown.ru/information/hide/5504.html http://victory.rusarchives.ru/index.php?p=31&amp;photo_id=662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к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Нюрнбергскому процессу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 время подготовки к процессу было собрано и проверено свыше 100 тысяч захваченных немецких документов и около 10 тысяч отобрано для более детального изучения; просмотрены миллионы метров пленки трофейных кинофильмов и свыше 30 тысяч доставлено в Нюрнберг. Часть фильмов была представлена в качестве доказательств. В Нюрнберг так же доставили личного фотографа Гитлера Гофмана и свыше 25 тысяч </a:t>
            </a:r>
            <a:r>
              <a:rPr lang="ru-RU" dirty="0" smtClean="0"/>
              <a:t>фотографий. </a:t>
            </a:r>
            <a:r>
              <a:rPr lang="ru-RU" dirty="0" smtClean="0"/>
              <a:t>Из них большинство подготовили к использованию в качестве доказательств.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marL="274320" indent="-274320" algn="l" fontAlgn="auto">
              <a:spcAft>
                <a:spcPts val="0"/>
              </a:spcAft>
              <a:defRPr/>
            </a:pPr>
            <a:r>
              <a:rPr lang="ru-RU" sz="2000" dirty="0" smtClean="0"/>
              <a:t>	Начался Нюрнбергский процесс в 9 часов утра 20 ноября 1945 года.</a:t>
            </a:r>
            <a:br>
              <a:rPr lang="ru-RU" sz="2000" dirty="0" smtClean="0"/>
            </a:br>
            <a:r>
              <a:rPr lang="ru-RU" sz="2000" dirty="0" smtClean="0"/>
              <a:t>Всего было 403 судебных заседания, на которых подсудимые дали показания; было допрошено 116 свидетелей. Русский текст стенограммы процесса составил 39 томов; один том содержал в себе 520 страниц.</a:t>
            </a:r>
            <a:br>
              <a:rPr lang="ru-RU" sz="2000" dirty="0" smtClean="0"/>
            </a:br>
            <a:r>
              <a:rPr lang="ru-RU" sz="2000" dirty="0" smtClean="0"/>
              <a:t>Судей было восемь: четыре члена трибунала и четыре их заместителя, которые по болезни могли заменить одного из членов трибунала.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1945, комната машинисток Дворца правосудия во время подготовки Нюрнбергского процесс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024" y="2636913"/>
            <a:ext cx="402295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открытие трибунал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7099" y="2636913"/>
            <a:ext cx="394080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84168" y="609329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Открытие трибунала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0212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Комната машинисток Дворца правосудия </a:t>
            </a:r>
          </a:p>
          <a:p>
            <a:r>
              <a:rPr lang="ru-RU" dirty="0" smtClean="0">
                <a:latin typeface="Century Schoolbook" pitchFamily="18" charset="0"/>
              </a:rPr>
              <a:t>во время  Нюрнбергского процесса.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620688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Суду были преданы высшие государственные и военные деятели Третьего рейха: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 Геринг, Рудольф Гесс,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Иоахим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фон Риббентроп, Вильгельм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Кейтель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Эрнст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Кальтенбруннер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Альфред Розенберг,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Франк, Вильгельм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Юлиус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Штрайхер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Вальтер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Карл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Дёниц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Эрнст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Бальдур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Ширах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Фриц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Заукель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Альфред Йодль, Артур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Зейс-Инкварт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Альберт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Шпеер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Константин фон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Нейрат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Ялмар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Шахт, Роберт Лей (повесился до начала процесса), Г.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Крупп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(был признан неизлечимо больным, и его дело было приостановлено), Мартин Борман (судился заочно, т. к. скрылся и не был найден) и Франц фон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60648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Нюрнбергском процессе.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первом ряду на скамье подсудимых: Геринг, Гесс, фон Риббентроп,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Кейтель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Розенберг, Франк,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Штрайхер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Шахт. Во втором ряду 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Дениц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фон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Ширах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Заукель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Йодль, фон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Папен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Зейсс-Ингварт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Шпеер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Нойрат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Фриче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ushmm.org/lcmedia/photo/lc/image/61/6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51623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Члены Международного суда 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92919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обвинитель от СССР Руденко Р.А.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aralbum.ru/wp-content/uploads/yapb_cache/9d29344b70826833813b0fbc0a63130aa530ded86fa01d47f7445e66808fa28a.554tl2zhd5cscw4gw0c0oogcs.a4c4bbbo8s0s8gkgs4ksg8ckc.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4143404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857760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Британский судья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Джеффри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Лоуренс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1082</Words>
  <Application>Microsoft Office PowerPoint</Application>
  <PresentationFormat>Экран (4:3)</PresentationFormat>
  <Paragraphs>100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НЮРНБЕРГСКИЙ ПРОЦЕСС – СУД ИСТОРИИ </vt:lpstr>
      <vt:lpstr>Презентация PowerPoint</vt:lpstr>
      <vt:lpstr>Презентация PowerPoint</vt:lpstr>
      <vt:lpstr>Подготовка к  Нюрнбергскому процессу</vt:lpstr>
      <vt:lpstr> Начался Нюрнбергский процесс в 9 часов утра 20 ноября 1945 года. Всего было 403 судебных заседания, на которых подсудимые дали показания; было допрошено 116 свидетелей. Русский текст стенограммы процесса составил 39 томов; один том содержал в себе 520 страниц. Судей было восемь: четыре члена трибунала и четыре их заместителя, которые по болезни могли заменить одного из членов трибунала. 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Нацисты обвинялись 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Помните, какой ценой завоеваны свобода, счастье и независимость  нашей Родины!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Ковалева</cp:lastModifiedBy>
  <cp:revision>72</cp:revision>
  <dcterms:modified xsi:type="dcterms:W3CDTF">2015-11-24T05:16:05Z</dcterms:modified>
</cp:coreProperties>
</file>